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59" r:id="rId6"/>
    <p:sldId id="261" r:id="rId7"/>
    <p:sldId id="264" r:id="rId8"/>
    <p:sldId id="262" r:id="rId9"/>
    <p:sldId id="267" r:id="rId10"/>
    <p:sldId id="266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/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92965-4907-DC35-1EB3-6DBA27D8FB3C}" v="39" dt="2023-03-29T23:35:51.509"/>
    <p1510:client id="{C2064D5F-454D-535A-C912-92E1736685F6}" v="2524" dt="2023-03-29T23:06:30.287"/>
    <p1510:client id="{CE4C902D-7788-4ADA-AF7B-2C6A35D99CCB}" v="2449" dt="2023-03-29T23:43:49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/>
    <p:restoredTop sz="98754" autoAdjust="0"/>
  </p:normalViewPr>
  <p:slideViewPr>
    <p:cSldViewPr snapToGrid="0" snapToObjects="1">
      <p:cViewPr varScale="1">
        <p:scale>
          <a:sx n="82" d="100"/>
          <a:sy n="82" d="100"/>
        </p:scale>
        <p:origin x="859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648301"/>
            <a:ext cx="11217499" cy="56015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 dirty="0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>Design and prototyping of an application using a human-centered approach </a:t>
            </a:r>
          </a:p>
          <a:p>
            <a:pPr>
              <a:spcAft>
                <a:spcPts val="1200"/>
              </a:spcAft>
            </a:pPr>
            <a:endParaRPr lang="en-US" sz="3200" b="1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 dirty="0">
                <a:latin typeface="+mj-lt"/>
              </a:rPr>
              <a:t>Deliverable n. 1: Requirement Analysis</a:t>
            </a:r>
          </a:p>
          <a:p>
            <a:pPr>
              <a:spcAft>
                <a:spcPts val="1200"/>
              </a:spcAft>
            </a:pPr>
            <a:br>
              <a:rPr lang="en-US" sz="2800" b="1" dirty="0">
                <a:latin typeface="+mj-lt"/>
              </a:rPr>
            </a:br>
            <a:endParaRPr lang="en-US" sz="2800" b="1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Project Title:  </a:t>
            </a:r>
            <a:r>
              <a:rPr lang="en-US" sz="2400" dirty="0">
                <a:latin typeface="+mj-lt"/>
              </a:rPr>
              <a:t>Movie Tracker an application to follow your favorites movies and series</a:t>
            </a:r>
          </a:p>
          <a:p>
            <a:r>
              <a:rPr lang="en-US" sz="2400" b="1" dirty="0">
                <a:latin typeface="+mj-lt"/>
              </a:rPr>
              <a:t>Group: </a:t>
            </a:r>
            <a:r>
              <a:rPr lang="en-US" sz="2400" dirty="0">
                <a:latin typeface="+mj-lt"/>
              </a:rPr>
              <a:t>Rafael Amorim, Tiago Alves &amp; </a:t>
            </a:r>
            <a:r>
              <a:rPr lang="en-US" sz="2400" dirty="0" err="1">
                <a:latin typeface="+mj-lt"/>
              </a:rPr>
              <a:t>Diogo</a:t>
            </a:r>
            <a:r>
              <a:rPr lang="en-US" sz="2400" dirty="0">
                <a:latin typeface="+mj-lt"/>
              </a:rPr>
              <a:t> Silva</a:t>
            </a:r>
            <a:endParaRPr lang="en-US" sz="2400" dirty="0">
              <a:highlight>
                <a:srgbClr val="FFFF00"/>
              </a:highlight>
              <a:latin typeface="+mj-lt"/>
            </a:endParaRPr>
          </a:p>
          <a:p>
            <a:r>
              <a:rPr lang="en-US" sz="2400" b="1" dirty="0">
                <a:latin typeface="+mj-lt"/>
              </a:rPr>
              <a:t>Lab Class: </a:t>
            </a:r>
            <a:r>
              <a:rPr lang="en-US" sz="2400" dirty="0">
                <a:latin typeface="+mj-lt"/>
              </a:rPr>
              <a:t>P4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2020-2021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6925045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err="1">
                <a:latin typeface="Calibri Light"/>
                <a:cs typeface="Calibri Light"/>
              </a:rPr>
              <a:t>MovieTracker</a:t>
            </a:r>
            <a:r>
              <a:rPr lang="pt-PT" sz="2000">
                <a:latin typeface="Calibri Light"/>
                <a:cs typeface="Calibri Light"/>
              </a:rPr>
              <a:t> é uma plataforma de rastreamento de filmes e séries que permite ao utilizador armazenar informações sobre o seu consumo de média e deixar comentários</a:t>
            </a:r>
            <a:endParaRPr lang="pt-PT">
              <a:latin typeface="Calibri" panose="020F0502020204030204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>
              <a:latin typeface="+mj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>
                <a:latin typeface="+mj-lt"/>
                <a:cs typeface="Calibri Light"/>
              </a:rPr>
              <a:t>Escolhemos este projeto pois sentimos que o TV Time podia ser melhorado de várias maneiras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latin typeface="+mj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>
                <a:latin typeface="+mj-lt"/>
                <a:cs typeface="Calibri Light"/>
              </a:rPr>
              <a:t>Este projeto relaciona-se com outras cadeiras do curso como por exemplo Base de Dados, Análise de Sistemas e Sistemas de Segurança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>
              <a:latin typeface="+mj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>
                <a:latin typeface="+mj-lt"/>
              </a:rPr>
              <a:t>Tivemos um interesse pessoal nesta plataforma pois os vários elementos do grupo já tinham experiência com o TV Time</a:t>
            </a:r>
            <a:endParaRPr lang="pt-PT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2020-2021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691C457-C628-2749-9A63-2C7FDE4A72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err="1">
                <a:solidFill>
                  <a:srgbClr val="50B400"/>
                </a:solidFill>
              </a:rPr>
              <a:t>MovieTracker</a:t>
            </a:r>
            <a:endParaRPr lang="en-US" err="1"/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97973"/>
            <a:ext cx="8386245" cy="34778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Define high-level goals.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Guardar episódios onde se encontram as séries que se está acompanhar;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Procurar sugestões de Séries/ Filmes novos que nunca tenha visto;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Verificar datas de lançamentos de novos episódios das séries que acompanha. 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expected outcomes?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As </a:t>
            </a:r>
            <a:r>
              <a:rPr lang="en-US" sz="2000" dirty="0" err="1">
                <a:latin typeface="+mj-lt"/>
              </a:rPr>
              <a:t>operações</a:t>
            </a:r>
            <a:r>
              <a:rPr lang="en-US" sz="2000" dirty="0">
                <a:latin typeface="+mj-lt"/>
              </a:rPr>
              <a:t> dos high-level goals </a:t>
            </a:r>
            <a:r>
              <a:rPr lang="en-US" sz="2000" dirty="0" err="1">
                <a:latin typeface="+mj-lt"/>
              </a:rPr>
              <a:t>funcionarem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What are the benefits?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Gerir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melhor</a:t>
            </a:r>
            <a:r>
              <a:rPr lang="en-US" sz="2000" dirty="0">
                <a:latin typeface="+mj-lt"/>
              </a:rPr>
              <a:t> tempo </a:t>
            </a:r>
            <a:r>
              <a:rPr lang="en-US" sz="2000" dirty="0" err="1">
                <a:latin typeface="+mj-lt"/>
              </a:rPr>
              <a:t>dispensado</a:t>
            </a:r>
            <a:r>
              <a:rPr lang="en-US" sz="2000" dirty="0">
                <a:latin typeface="+mj-lt"/>
              </a:rPr>
              <a:t> para a </a:t>
            </a:r>
            <a:r>
              <a:rPr lang="en-US" sz="2000" dirty="0" err="1">
                <a:latin typeface="+mj-lt"/>
              </a:rPr>
              <a:t>procura</a:t>
            </a:r>
            <a:r>
              <a:rPr lang="en-US" sz="2000" dirty="0">
                <a:latin typeface="+mj-lt"/>
              </a:rPr>
              <a:t> de Series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Recordar</a:t>
            </a:r>
            <a:r>
              <a:rPr lang="en-US" sz="2000" dirty="0">
                <a:latin typeface="+mj-lt"/>
              </a:rPr>
              <a:t> o </a:t>
            </a:r>
            <a:r>
              <a:rPr lang="en-US" sz="2000" dirty="0" err="1">
                <a:latin typeface="+mj-lt"/>
              </a:rPr>
              <a:t>episódio</a:t>
            </a:r>
            <a:r>
              <a:rPr lang="en-US" sz="2000" dirty="0">
                <a:latin typeface="+mj-lt"/>
              </a:rPr>
              <a:t> que </a:t>
            </a:r>
            <a:r>
              <a:rPr lang="en-US" sz="2000" dirty="0" err="1">
                <a:latin typeface="+mj-lt"/>
              </a:rPr>
              <a:t>acompanhava</a:t>
            </a:r>
            <a:endParaRPr lang="en-US" sz="2000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Atualizar</a:t>
            </a:r>
            <a:r>
              <a:rPr lang="en-US" sz="2000" dirty="0">
                <a:latin typeface="+mj-lt"/>
              </a:rPr>
              <a:t>-se com as </a:t>
            </a:r>
            <a:r>
              <a:rPr lang="en-US" sz="2000" dirty="0" err="1">
                <a:latin typeface="+mj-lt"/>
              </a:rPr>
              <a:t>novidades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cinematográficas</a:t>
            </a: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8979574" y="570771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  <a:ea typeface="+mj-lt"/>
                <a:cs typeface="+mj-lt"/>
              </a:rPr>
              <a:t>MovieTracker</a:t>
            </a:r>
            <a:endParaRPr lang="en-US" sz="2800" b="0" kern="0" dirty="0">
              <a:ea typeface="+mj-lt"/>
              <a:cs typeface="+mj-lt"/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783686"/>
            <a:ext cx="691252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Aplicação que se </a:t>
            </a:r>
            <a:r>
              <a:rPr lang="en-US" sz="2000" dirty="0" err="1">
                <a:latin typeface="+mj-lt"/>
              </a:rPr>
              <a:t>destina</a:t>
            </a:r>
            <a:r>
              <a:rPr lang="en-US" sz="2000" dirty="0">
                <a:latin typeface="+mj-lt"/>
              </a:rPr>
              <a:t> a </a:t>
            </a:r>
            <a:r>
              <a:rPr lang="en-US" sz="2000" dirty="0" err="1">
                <a:latin typeface="+mj-lt"/>
              </a:rPr>
              <a:t>qualquer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faixa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etária</a:t>
            </a:r>
            <a:r>
              <a:rPr lang="en-US" sz="2000" dirty="0">
                <a:latin typeface="+mj-lt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Vanessa Santos, </a:t>
            </a:r>
            <a:r>
              <a:rPr lang="en-US" sz="2000" dirty="0" err="1">
                <a:latin typeface="+mj-lt"/>
              </a:rPr>
              <a:t>Feminino</a:t>
            </a:r>
            <a:r>
              <a:rPr lang="en-US" sz="2000" dirty="0">
                <a:latin typeface="+mj-lt"/>
              </a:rPr>
              <a:t>, 36 anos, </a:t>
            </a:r>
            <a:r>
              <a:rPr lang="en-US" sz="2000" dirty="0" err="1">
                <a:latin typeface="+mj-lt"/>
              </a:rPr>
              <a:t>Cabeleireira</a:t>
            </a:r>
            <a:r>
              <a:rPr lang="en-US" sz="2000" dirty="0">
                <a:latin typeface="+mj-lt"/>
              </a:rPr>
              <a:t>, </a:t>
            </a:r>
            <a:r>
              <a:rPr lang="en-US" sz="2000" dirty="0" err="1">
                <a:latin typeface="+mj-lt"/>
              </a:rPr>
              <a:t>Nasceu</a:t>
            </a:r>
            <a:r>
              <a:rPr lang="en-US" sz="2000" dirty="0">
                <a:latin typeface="+mj-lt"/>
              </a:rPr>
              <a:t> em Aveiro, </a:t>
            </a:r>
            <a:r>
              <a:rPr lang="en-US" sz="2000" dirty="0" err="1">
                <a:latin typeface="+mj-lt"/>
              </a:rPr>
              <a:t>tem</a:t>
            </a:r>
            <a:r>
              <a:rPr lang="en-US" sz="2000" dirty="0">
                <a:latin typeface="+mj-lt"/>
              </a:rPr>
              <a:t> 2 </a:t>
            </a:r>
            <a:r>
              <a:rPr lang="en-US" sz="2000" dirty="0" err="1">
                <a:latin typeface="+mj-lt"/>
              </a:rPr>
              <a:t>filhos</a:t>
            </a:r>
            <a:r>
              <a:rPr lang="en-US" sz="2000" dirty="0">
                <a:latin typeface="+mj-lt"/>
              </a:rPr>
              <a:t>, um deles </a:t>
            </a:r>
            <a:r>
              <a:rPr lang="en-US" sz="2000" dirty="0" err="1">
                <a:latin typeface="+mj-lt"/>
              </a:rPr>
              <a:t>fanático</a:t>
            </a:r>
            <a:r>
              <a:rPr lang="en-US" sz="2000" dirty="0">
                <a:latin typeface="+mj-lt"/>
              </a:rPr>
              <a:t> por </a:t>
            </a:r>
            <a:r>
              <a:rPr lang="en-US" sz="2000" dirty="0" err="1">
                <a:latin typeface="+mj-lt"/>
              </a:rPr>
              <a:t>filmes</a:t>
            </a:r>
            <a:r>
              <a:rPr lang="en-US" sz="2000" dirty="0">
                <a:latin typeface="+mj-lt"/>
              </a:rPr>
              <a:t> e </a:t>
            </a:r>
            <a:r>
              <a:rPr lang="en-US" sz="2000" dirty="0" err="1">
                <a:latin typeface="+mj-lt"/>
              </a:rPr>
              <a:t>gosta</a:t>
            </a:r>
            <a:r>
              <a:rPr lang="en-US" sz="2000" dirty="0">
                <a:latin typeface="+mj-lt"/>
              </a:rPr>
              <a:t> de </a:t>
            </a:r>
            <a:r>
              <a:rPr lang="en-US" sz="2000" dirty="0" err="1">
                <a:latin typeface="+mj-lt"/>
              </a:rPr>
              <a:t>aconselhar</a:t>
            </a:r>
            <a:r>
              <a:rPr lang="en-US" sz="2000" dirty="0">
                <a:latin typeface="+mj-lt"/>
              </a:rPr>
              <a:t> a </a:t>
            </a:r>
            <a:r>
              <a:rPr lang="en-US" sz="2000" dirty="0" err="1">
                <a:latin typeface="+mj-lt"/>
              </a:rPr>
              <a:t>mãe</a:t>
            </a:r>
            <a:r>
              <a:rPr lang="en-US" sz="2000" dirty="0">
                <a:latin typeface="+mj-lt"/>
              </a:rPr>
              <a:t> sempre que </a:t>
            </a:r>
            <a:r>
              <a:rPr lang="en-US" sz="2000" dirty="0" err="1">
                <a:latin typeface="+mj-lt"/>
              </a:rPr>
              <a:t>descobre</a:t>
            </a:r>
            <a:r>
              <a:rPr lang="en-US" sz="2000" dirty="0">
                <a:latin typeface="+mj-lt"/>
              </a:rPr>
              <a:t> um </a:t>
            </a:r>
            <a:r>
              <a:rPr lang="en-US" sz="2000" dirty="0" err="1">
                <a:latin typeface="+mj-lt"/>
              </a:rPr>
              <a:t>lançamento</a:t>
            </a:r>
            <a:r>
              <a:rPr lang="en-US" sz="2000" dirty="0">
                <a:latin typeface="+mj-lt"/>
              </a:rPr>
              <a:t> que </a:t>
            </a:r>
            <a:r>
              <a:rPr lang="en-US" sz="2000" dirty="0" err="1">
                <a:latin typeface="+mj-lt"/>
              </a:rPr>
              <a:t>valha</a:t>
            </a:r>
            <a:r>
              <a:rPr lang="en-US" sz="2000" dirty="0">
                <a:latin typeface="+mj-lt"/>
              </a:rPr>
              <a:t> a </a:t>
            </a:r>
            <a:r>
              <a:rPr lang="en-US" sz="2000" dirty="0" err="1">
                <a:latin typeface="+mj-lt"/>
              </a:rPr>
              <a:t>pena</a:t>
            </a:r>
            <a:r>
              <a:rPr lang="en-US" sz="2000" dirty="0">
                <a:latin typeface="+mj-lt"/>
              </a:rPr>
              <a:t> para que depois </a:t>
            </a:r>
            <a:r>
              <a:rPr lang="en-US" sz="2000" dirty="0" err="1">
                <a:latin typeface="+mj-lt"/>
              </a:rPr>
              <a:t>possam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discutir</a:t>
            </a:r>
            <a:r>
              <a:rPr lang="en-US" sz="2000" dirty="0">
                <a:latin typeface="+mj-lt"/>
              </a:rPr>
              <a:t> e </a:t>
            </a:r>
            <a:r>
              <a:rPr lang="en-US" sz="2000" dirty="0" err="1">
                <a:latin typeface="+mj-lt"/>
              </a:rPr>
              <a:t>dar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opiniões</a:t>
            </a:r>
            <a:r>
              <a:rPr lang="en-US" sz="2000" dirty="0">
                <a:latin typeface="+mj-lt"/>
              </a:rPr>
              <a:t> sobre este.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Clientes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gostam</a:t>
            </a:r>
            <a:r>
              <a:rPr lang="en-US" sz="2000" dirty="0">
                <a:latin typeface="+mj-lt"/>
              </a:rPr>
              <a:t> de </a:t>
            </a:r>
            <a:r>
              <a:rPr lang="en-US" sz="2000" dirty="0" err="1">
                <a:latin typeface="+mj-lt"/>
              </a:rPr>
              <a:t>dar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sugestões</a:t>
            </a:r>
            <a:r>
              <a:rPr lang="en-US" sz="2000" dirty="0">
                <a:latin typeface="+mj-lt"/>
              </a:rPr>
              <a:t> de </a:t>
            </a:r>
            <a:r>
              <a:rPr lang="en-US" sz="2000" dirty="0" err="1">
                <a:latin typeface="+mj-lt"/>
              </a:rPr>
              <a:t>séries</a:t>
            </a:r>
            <a:r>
              <a:rPr lang="en-US" sz="20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Passatempo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favorito</a:t>
            </a:r>
            <a:r>
              <a:rPr lang="en-US" sz="2000" dirty="0">
                <a:latin typeface="+mj-lt"/>
              </a:rPr>
              <a:t> é </a:t>
            </a:r>
            <a:r>
              <a:rPr lang="en-US" sz="2000" dirty="0" err="1">
                <a:latin typeface="+mj-lt"/>
              </a:rPr>
              <a:t>assistir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novas</a:t>
            </a:r>
            <a:r>
              <a:rPr lang="en-US" sz="2000" dirty="0">
                <a:latin typeface="+mj-lt"/>
              </a:rPr>
              <a:t> series </a:t>
            </a:r>
            <a:r>
              <a:rPr lang="en-US" sz="2000" dirty="0" err="1">
                <a:latin typeface="+mj-lt"/>
              </a:rPr>
              <a:t>permitindo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descansar</a:t>
            </a:r>
            <a:r>
              <a:rPr lang="en-US" sz="20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Objetivo evitar perder tempo a </a:t>
            </a:r>
            <a:r>
              <a:rPr lang="en-US" sz="2000" dirty="0" err="1">
                <a:latin typeface="+mj-lt"/>
              </a:rPr>
              <a:t>procurar</a:t>
            </a:r>
            <a:r>
              <a:rPr lang="en-US" sz="2000" dirty="0">
                <a:latin typeface="+mj-lt"/>
              </a:rPr>
              <a:t> o </a:t>
            </a:r>
            <a:r>
              <a:rPr lang="en-US" sz="2000" dirty="0" err="1">
                <a:latin typeface="+mj-lt"/>
              </a:rPr>
              <a:t>episódio</a:t>
            </a:r>
            <a:r>
              <a:rPr lang="en-US" sz="2000" dirty="0">
                <a:latin typeface="+mj-lt"/>
              </a:rPr>
              <a:t> que </a:t>
            </a:r>
            <a:r>
              <a:rPr lang="en-US" sz="2000" dirty="0" err="1">
                <a:latin typeface="+mj-lt"/>
              </a:rPr>
              <a:t>já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não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assistia</a:t>
            </a:r>
            <a:r>
              <a:rPr lang="en-US" sz="2000" dirty="0">
                <a:latin typeface="+mj-lt"/>
              </a:rPr>
              <a:t> à 2 </a:t>
            </a:r>
            <a:r>
              <a:rPr lang="en-US" sz="2000" dirty="0" err="1">
                <a:latin typeface="+mj-lt"/>
              </a:rPr>
              <a:t>semanas</a:t>
            </a:r>
            <a:r>
              <a:rPr lang="en-US" sz="2000" dirty="0">
                <a:latin typeface="+mj-lt"/>
              </a:rPr>
              <a:t>, </a:t>
            </a:r>
            <a:r>
              <a:rPr lang="en-US" sz="2000" dirty="0" err="1">
                <a:latin typeface="+mj-lt"/>
              </a:rPr>
              <a:t>conseguindo</a:t>
            </a:r>
            <a:r>
              <a:rPr lang="en-US" sz="2000" dirty="0">
                <a:latin typeface="+mj-lt"/>
              </a:rPr>
              <a:t> ser </a:t>
            </a:r>
            <a:r>
              <a:rPr lang="en-US" sz="2000" dirty="0" err="1">
                <a:latin typeface="+mj-lt"/>
              </a:rPr>
              <a:t>organizada</a:t>
            </a:r>
            <a:r>
              <a:rPr lang="en-US" sz="20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Vanessa </a:t>
            </a:r>
            <a:r>
              <a:rPr lang="en-US" sz="2000" dirty="0" err="1">
                <a:latin typeface="+mj-lt"/>
              </a:rPr>
              <a:t>necessita</a:t>
            </a:r>
            <a:r>
              <a:rPr lang="en-US" sz="2000" dirty="0">
                <a:latin typeface="+mj-lt"/>
              </a:rPr>
              <a:t> deste </a:t>
            </a:r>
            <a:r>
              <a:rPr lang="en-US" sz="2000" dirty="0" err="1">
                <a:latin typeface="+mj-lt"/>
              </a:rPr>
              <a:t>serviço</a:t>
            </a:r>
            <a:r>
              <a:rPr lang="en-US" sz="2000" dirty="0">
                <a:latin typeface="+mj-lt"/>
              </a:rPr>
              <a:t> pois </a:t>
            </a:r>
            <a:r>
              <a:rPr lang="en-US" sz="2000" dirty="0" err="1">
                <a:latin typeface="+mj-lt"/>
              </a:rPr>
              <a:t>uma</a:t>
            </a:r>
            <a:r>
              <a:rPr lang="en-US" sz="2000" dirty="0">
                <a:latin typeface="+mj-lt"/>
              </a:rPr>
              <a:t> das </a:t>
            </a:r>
            <a:r>
              <a:rPr lang="en-US" sz="2000" dirty="0" err="1">
                <a:latin typeface="+mj-lt"/>
              </a:rPr>
              <a:t>características</a:t>
            </a:r>
            <a:r>
              <a:rPr lang="en-US" sz="2000" dirty="0">
                <a:latin typeface="+mj-lt"/>
              </a:rPr>
              <a:t> dela é ser </a:t>
            </a:r>
            <a:r>
              <a:rPr lang="en-US" sz="2000" dirty="0" err="1">
                <a:latin typeface="+mj-lt"/>
              </a:rPr>
              <a:t>esquecida</a:t>
            </a:r>
            <a:r>
              <a:rPr lang="en-US" sz="2000" dirty="0">
                <a:latin typeface="+mj-lt"/>
              </a:rPr>
              <a:t> e aplicação </a:t>
            </a:r>
            <a:r>
              <a:rPr lang="en-US" sz="2000" dirty="0" err="1">
                <a:latin typeface="+mj-lt"/>
              </a:rPr>
              <a:t>ajuda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nesse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processo</a:t>
            </a:r>
            <a:r>
              <a:rPr lang="en-US" sz="2000" dirty="0">
                <a:latin typeface="+mj-lt"/>
              </a:rPr>
              <a:t>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AA56299-6EE6-7F41-948F-884B3199B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987" y="1433281"/>
            <a:ext cx="3175000" cy="152400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 err="1">
                <a:solidFill>
                  <a:srgbClr val="50B400"/>
                </a:solidFill>
                <a:ea typeface="+mj-lt"/>
                <a:cs typeface="+mj-lt"/>
              </a:rPr>
              <a:t>MovieTracker</a:t>
            </a:r>
            <a:endParaRPr lang="en-US" sz="2800" b="0" kern="0" dirty="0">
              <a:ea typeface="+mj-lt"/>
              <a:cs typeface="+mj-lt"/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979460" y="1624825"/>
            <a:ext cx="10211614" cy="51398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800100" lvl="1" indent="-342900">
              <a:buFont typeface="Arial"/>
              <a:buChar char="•"/>
            </a:pPr>
            <a:r>
              <a:rPr lang="pt-PT" sz="2400" dirty="0">
                <a:ea typeface="+mn-lt"/>
                <a:cs typeface="+mn-lt"/>
              </a:rPr>
              <a:t>Cenário 1:</a:t>
            </a:r>
            <a:endParaRPr lang="pt-PT" sz="2000" dirty="0">
              <a:ea typeface="+mn-lt"/>
              <a:cs typeface="+mn-lt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 A Vanessa pretende continuar a ver a serie que estava acompanhar. </a:t>
            </a:r>
            <a:endParaRPr lang="en-US" sz="2000" dirty="0">
              <a:latin typeface="+mj-lt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 Quer saber em que episodio se encontrava anteriormente.</a:t>
            </a:r>
            <a:endParaRPr lang="en-US" sz="2000" dirty="0">
              <a:latin typeface="+mj-lt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pt-PT" sz="2000" dirty="0">
                <a:latin typeface="+mj-lt"/>
              </a:rPr>
              <a:t> Para alcançar esse efeito, entra na página web.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pt-PT" sz="2000" dirty="0">
              <a:latin typeface="Calibri"/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pt-PT" sz="2400" dirty="0">
                <a:latin typeface="Calibri"/>
                <a:cs typeface="Calibri"/>
              </a:rPr>
              <a:t>Cenário 2:</a:t>
            </a:r>
            <a:endParaRPr lang="pt-PT" sz="2000" dirty="0">
              <a:latin typeface="Calibri"/>
              <a:cs typeface="Calibri"/>
            </a:endParaRPr>
          </a:p>
          <a:p>
            <a:pPr marL="914400">
              <a:buFont typeface="Arial"/>
              <a:buChar char="•"/>
            </a:pPr>
            <a:r>
              <a:rPr lang="pt-PT" sz="2000" dirty="0">
                <a:latin typeface="+mj-lt"/>
              </a:rPr>
              <a:t> Durante a semana, Vanessa recebeu várias sugestões das suas clientes sobre novas séries que nunca viu.</a:t>
            </a:r>
          </a:p>
          <a:p>
            <a:pPr lvl="2">
              <a:buFont typeface="Arial"/>
              <a:buChar char="•"/>
            </a:pPr>
            <a:r>
              <a:rPr lang="pt-PT" sz="2000" dirty="0">
                <a:latin typeface="+mj-lt"/>
              </a:rPr>
              <a:t> Como acabou a sua última série há pouco tempo precisa de uma nova para ver.</a:t>
            </a:r>
            <a:endParaRPr lang="en-US" sz="2000" dirty="0">
              <a:latin typeface="+mj-lt"/>
            </a:endParaRPr>
          </a:p>
          <a:p>
            <a:pPr lvl="2">
              <a:buFont typeface="Arial"/>
              <a:buChar char="•"/>
            </a:pPr>
            <a:r>
              <a:rPr lang="pt-PT" sz="2000" dirty="0">
                <a:latin typeface="+mj-lt"/>
              </a:rPr>
              <a:t> Ela está um pouco relutante quanto às sugestões por isso pretende saber um pouco mais sobre estas séries.</a:t>
            </a:r>
            <a:endParaRPr lang="en-US" sz="2000" dirty="0">
              <a:latin typeface="+mj-lt"/>
            </a:endParaRPr>
          </a:p>
          <a:p>
            <a:pPr lvl="2">
              <a:buFont typeface="Arial"/>
              <a:buChar char="•"/>
            </a:pPr>
            <a:r>
              <a:rPr lang="pt-PT" sz="2000" dirty="0">
                <a:latin typeface="+mj-lt"/>
              </a:rPr>
              <a:t> Para alcançar esse efeito, entra na página web e vai até à seção dos comentários da série em questão.</a:t>
            </a:r>
          </a:p>
          <a:p>
            <a:pPr marL="1257300" lvl="2" indent="-342900">
              <a:buFont typeface="Arial"/>
              <a:buChar char="•"/>
            </a:pPr>
            <a:endParaRPr lang="pt-PT" sz="2000" dirty="0">
              <a:latin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Calibri Light" panose="020F0302020204030204"/>
              <a:cs typeface="Calibri Ligh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Calibri Light" panose="020F0302020204030204"/>
              <a:cs typeface="Calibri Ligh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99" y="897189"/>
            <a:ext cx="11185565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 err="1">
                <a:solidFill>
                  <a:srgbClr val="50B400"/>
                </a:solidFill>
                <a:ea typeface="+mj-lt"/>
                <a:cs typeface="+mj-lt"/>
              </a:rPr>
              <a:t>MovieTracker</a:t>
            </a:r>
            <a:endParaRPr lang="en-US" sz="2800" b="0" kern="0" dirty="0">
              <a:ea typeface="+mj-lt"/>
              <a:cs typeface="+mj-lt"/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1292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err="1">
                <a:solidFill>
                  <a:srgbClr val="50B400"/>
                </a:solidFill>
                <a:ea typeface="+mj-lt"/>
                <a:cs typeface="+mj-lt"/>
              </a:rPr>
              <a:t>MovieTracker</a:t>
            </a:r>
            <a:endParaRPr lang="en-US" sz="2800" b="0" kern="0" err="1">
              <a:ea typeface="+mj-lt"/>
              <a:cs typeface="+mj-lt"/>
            </a:endParaRPr>
          </a:p>
          <a:p>
            <a:endParaRPr lang="en-US" sz="2800" kern="0">
              <a:solidFill>
                <a:srgbClr val="50B400"/>
              </a:solidFill>
              <a:cs typeface="Calibri Light"/>
            </a:endParaRP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90C1FFA-B49D-E1C2-0D6F-19C0F260D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56" y="1360437"/>
            <a:ext cx="4267199" cy="2267567"/>
          </a:xfrm>
          <a:prstGeom prst="rect">
            <a:avLst/>
          </a:prstGeom>
        </p:spPr>
      </p:pic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240D0905-D3A6-ADD2-6B87-2F92E9BE6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609" y="399240"/>
            <a:ext cx="6508897" cy="2479893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BC3D1EA-D0AE-9D95-28A1-A9CA0B0B2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37" y="4164356"/>
            <a:ext cx="5241850" cy="1373496"/>
          </a:xfrm>
          <a:prstGeom prst="rect">
            <a:avLst/>
          </a:prstGeom>
        </p:spPr>
      </p:pic>
      <p:pic>
        <p:nvPicPr>
          <p:cNvPr id="5" name="Picture 6" descr="Diagram&#10;&#10;Description automatically generated">
            <a:extLst>
              <a:ext uri="{FF2B5EF4-FFF2-40B4-BE49-F238E27FC236}">
                <a16:creationId xmlns:a16="http://schemas.microsoft.com/office/drawing/2014/main" id="{240A1CFB-E2CE-4326-30DB-C435D0DC86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122" y="3154546"/>
            <a:ext cx="4905153" cy="29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0" y="1368556"/>
            <a:ext cx="675536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000" dirty="0" err="1">
                <a:solidFill>
                  <a:srgbClr val="50B400"/>
                </a:solidFill>
                <a:effectLst/>
                <a:latin typeface="+mj-lt"/>
              </a:rPr>
              <a:t>Requisitos</a:t>
            </a: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 </a:t>
            </a:r>
            <a:r>
              <a:rPr lang="en-US" sz="2000" dirty="0" err="1">
                <a:solidFill>
                  <a:srgbClr val="50B400"/>
                </a:solidFill>
                <a:effectLst/>
                <a:latin typeface="+mj-lt"/>
              </a:rPr>
              <a:t>Não</a:t>
            </a: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 </a:t>
            </a:r>
            <a:r>
              <a:rPr lang="en-US" sz="2000" dirty="0" err="1">
                <a:solidFill>
                  <a:srgbClr val="50B400"/>
                </a:solidFill>
                <a:effectLst/>
                <a:latin typeface="+mj-lt"/>
              </a:rPr>
              <a:t>Funcionais</a:t>
            </a:r>
            <a:r>
              <a:rPr lang="en-US" sz="2000" dirty="0">
                <a:solidFill>
                  <a:srgbClr val="50B400"/>
                </a:solidFill>
                <a:latin typeface="+mj-lt"/>
              </a:rPr>
              <a:t>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effectLst/>
                <a:latin typeface="+mj-lt"/>
              </a:rPr>
              <a:t>Intuitivo e de </a:t>
            </a:r>
            <a:r>
              <a:rPr lang="en-US" sz="2000" dirty="0" err="1">
                <a:effectLst/>
                <a:latin typeface="+mj-lt"/>
              </a:rPr>
              <a:t>fácil</a:t>
            </a:r>
            <a:r>
              <a:rPr lang="en-US" sz="2000" dirty="0">
                <a:effectLst/>
                <a:latin typeface="+mj-lt"/>
              </a:rPr>
              <a:t> </a:t>
            </a:r>
            <a:r>
              <a:rPr lang="en-US" sz="2000" dirty="0" err="1">
                <a:effectLst/>
                <a:latin typeface="+mj-lt"/>
              </a:rPr>
              <a:t>aprendizagem</a:t>
            </a:r>
            <a:r>
              <a:rPr lang="en-US" sz="2000" dirty="0">
                <a:effectLst/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effectLst/>
                <a:latin typeface="+mj-lt"/>
              </a:rPr>
              <a:t>Possível </a:t>
            </a:r>
            <a:r>
              <a:rPr lang="en-US" sz="2000" dirty="0" err="1">
                <a:effectLst/>
                <a:latin typeface="+mj-lt"/>
              </a:rPr>
              <a:t>vários</a:t>
            </a:r>
            <a:r>
              <a:rPr lang="en-US" sz="2000" dirty="0">
                <a:effectLst/>
                <a:latin typeface="+mj-lt"/>
              </a:rPr>
              <a:t> </a:t>
            </a:r>
            <a:r>
              <a:rPr lang="en-US" sz="2000" dirty="0" err="1">
                <a:effectLst/>
                <a:latin typeface="+mj-lt"/>
              </a:rPr>
              <a:t>utilizadores</a:t>
            </a:r>
            <a:r>
              <a:rPr lang="en-US" sz="2000" dirty="0">
                <a:effectLst/>
                <a:latin typeface="+mj-lt"/>
              </a:rPr>
              <a:t> </a:t>
            </a:r>
            <a:r>
              <a:rPr lang="en-US" sz="2000" dirty="0" err="1">
                <a:effectLst/>
                <a:latin typeface="+mj-lt"/>
              </a:rPr>
              <a:t>usufruirem</a:t>
            </a:r>
            <a:r>
              <a:rPr lang="en-US" sz="2000" dirty="0">
                <a:effectLst/>
                <a:latin typeface="+mj-lt"/>
              </a:rPr>
              <a:t> da aplicação </a:t>
            </a:r>
            <a:r>
              <a:rPr lang="en-US" sz="2000" dirty="0" err="1">
                <a:effectLst/>
                <a:latin typeface="+mj-lt"/>
              </a:rPr>
              <a:t>sem</a:t>
            </a:r>
            <a:r>
              <a:rPr lang="en-US" sz="2000" dirty="0">
                <a:effectLst/>
                <a:latin typeface="+mj-lt"/>
              </a:rPr>
              <a:t> </a:t>
            </a:r>
            <a:r>
              <a:rPr lang="en-US" sz="2000" dirty="0" err="1">
                <a:effectLst/>
                <a:latin typeface="+mj-lt"/>
              </a:rPr>
              <a:t>condicionar</a:t>
            </a:r>
            <a:r>
              <a:rPr lang="en-US" sz="2000" dirty="0">
                <a:effectLst/>
                <a:latin typeface="+mj-lt"/>
              </a:rPr>
              <a:t> o </a:t>
            </a:r>
            <a:r>
              <a:rPr lang="en-US" sz="2000" dirty="0" err="1">
                <a:effectLst/>
                <a:latin typeface="+mj-lt"/>
              </a:rPr>
              <a:t>desempenho</a:t>
            </a:r>
            <a:r>
              <a:rPr lang="en-US" sz="2000" dirty="0">
                <a:effectLst/>
                <a:latin typeface="+mj-lt"/>
              </a:rPr>
              <a:t>;</a:t>
            </a: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Feedback </a:t>
            </a:r>
            <a:r>
              <a:rPr lang="en-US" sz="2000" dirty="0" err="1">
                <a:latin typeface="+mj-lt"/>
              </a:rPr>
              <a:t>rápido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latin typeface="+mj-lt"/>
              </a:rPr>
              <a:t>Disponibilidade</a:t>
            </a:r>
            <a:r>
              <a:rPr lang="en-US" sz="2000" dirty="0">
                <a:latin typeface="+mj-lt"/>
              </a:rPr>
              <a:t> a 100%;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latin typeface="+mj-lt"/>
              </a:rPr>
              <a:t>Garante</a:t>
            </a:r>
            <a:r>
              <a:rPr lang="en-US" sz="2000" dirty="0">
                <a:latin typeface="+mj-lt"/>
              </a:rPr>
              <a:t> a </a:t>
            </a:r>
            <a:r>
              <a:rPr lang="en-US" sz="2000" dirty="0" err="1">
                <a:latin typeface="+mj-lt"/>
              </a:rPr>
              <a:t>segurança</a:t>
            </a:r>
            <a:r>
              <a:rPr lang="en-US" sz="2000" dirty="0">
                <a:latin typeface="+mj-lt"/>
              </a:rPr>
              <a:t> e a </a:t>
            </a:r>
            <a:r>
              <a:rPr lang="en-US" sz="2000" dirty="0" err="1">
                <a:latin typeface="+mj-lt"/>
              </a:rPr>
              <a:t>privacidade</a:t>
            </a:r>
            <a:r>
              <a:rPr lang="en-US" sz="2000" dirty="0">
                <a:latin typeface="+mj-lt"/>
              </a:rPr>
              <a:t> dos dados </a:t>
            </a:r>
            <a:r>
              <a:rPr lang="en-US" sz="2000" dirty="0" err="1">
                <a:latin typeface="+mj-lt"/>
              </a:rPr>
              <a:t>pessoais</a:t>
            </a:r>
            <a:r>
              <a:rPr lang="en-US" sz="2000" dirty="0">
                <a:latin typeface="+mj-lt"/>
              </a:rPr>
              <a:t> do utilizador.</a:t>
            </a:r>
          </a:p>
          <a:p>
            <a:pPr lvl="1"/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dirty="0" err="1">
                <a:solidFill>
                  <a:srgbClr val="50B400"/>
                </a:solidFill>
                <a:effectLst/>
                <a:latin typeface="+mj-lt"/>
              </a:rPr>
              <a:t>Requisitos</a:t>
            </a:r>
            <a:r>
              <a:rPr lang="en-US" sz="2000" dirty="0">
                <a:solidFill>
                  <a:srgbClr val="50B400"/>
                </a:solidFill>
                <a:effectLst/>
                <a:latin typeface="+mj-lt"/>
              </a:rPr>
              <a:t> </a:t>
            </a:r>
            <a:r>
              <a:rPr lang="en-US" sz="2000" dirty="0" err="1">
                <a:solidFill>
                  <a:srgbClr val="50B400"/>
                </a:solidFill>
                <a:effectLst/>
                <a:latin typeface="+mj-lt"/>
              </a:rPr>
              <a:t>Funcionais</a:t>
            </a:r>
            <a:r>
              <a:rPr lang="en-US" sz="2000" dirty="0">
                <a:solidFill>
                  <a:srgbClr val="50B400"/>
                </a:solidFill>
                <a:latin typeface="+mj-lt"/>
              </a:rPr>
              <a:t>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pt-PT" sz="2000" dirty="0">
                <a:latin typeface="+mj-lt"/>
              </a:rPr>
              <a:t>(Páginas de séries assistir | calendário | motor de busca | sugestões);</a:t>
            </a: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effectLst/>
                <a:latin typeface="+mj-lt"/>
              </a:rPr>
              <a:t>Todas</a:t>
            </a:r>
            <a:r>
              <a:rPr lang="en-US" sz="2000" dirty="0">
                <a:effectLst/>
                <a:latin typeface="+mj-lt"/>
              </a:rPr>
              <a:t> as </a:t>
            </a:r>
            <a:r>
              <a:rPr lang="en-US" sz="2000" dirty="0" err="1">
                <a:latin typeface="+mj-lt"/>
              </a:rPr>
              <a:t>páginas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têm</a:t>
            </a:r>
            <a:r>
              <a:rPr lang="en-US" sz="2000" dirty="0">
                <a:latin typeface="+mj-lt"/>
              </a:rPr>
              <a:t> informação do que </a:t>
            </a:r>
            <a:r>
              <a:rPr lang="en-US" sz="2000" dirty="0" err="1">
                <a:latin typeface="+mj-lt"/>
              </a:rPr>
              <a:t>fazer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latin typeface="+mj-lt"/>
              </a:rPr>
              <a:t>Adicionar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série</a:t>
            </a:r>
            <a:r>
              <a:rPr lang="en-US" sz="2000" dirty="0">
                <a:latin typeface="+mj-lt"/>
              </a:rPr>
              <a:t> à </a:t>
            </a:r>
            <a:r>
              <a:rPr lang="en-US" sz="2000" dirty="0" err="1">
                <a:latin typeface="+mj-lt"/>
              </a:rPr>
              <a:t>lista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effectLst/>
                <a:latin typeface="+mj-lt"/>
              </a:rPr>
              <a:t>Consulta </a:t>
            </a:r>
            <a:r>
              <a:rPr lang="en-US" sz="2000" dirty="0">
                <a:latin typeface="+mj-lt"/>
              </a:rPr>
              <a:t>a </a:t>
            </a:r>
            <a:r>
              <a:rPr lang="en-US" sz="2000" dirty="0" err="1">
                <a:latin typeface="+mj-lt"/>
              </a:rPr>
              <a:t>lista</a:t>
            </a:r>
            <a:r>
              <a:rPr lang="en-US" sz="2000" dirty="0">
                <a:latin typeface="+mj-lt"/>
              </a:rPr>
              <a:t> das </a:t>
            </a:r>
            <a:r>
              <a:rPr lang="en-US" sz="2000" dirty="0">
                <a:effectLst/>
                <a:latin typeface="+mj-lt"/>
              </a:rPr>
              <a:t>series </a:t>
            </a:r>
            <a:r>
              <a:rPr lang="en-US" sz="2000" dirty="0" err="1">
                <a:effectLst/>
                <a:latin typeface="+mj-lt"/>
              </a:rPr>
              <a:t>guardadas</a:t>
            </a:r>
            <a:r>
              <a:rPr lang="en-US" sz="2000" dirty="0">
                <a:latin typeface="+mj-lt"/>
              </a:rPr>
              <a:t>;</a:t>
            </a:r>
            <a:endParaRPr lang="en-US" sz="2000" dirty="0">
              <a:effectLst/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/>
              <a:t>HCI 2020-2021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8510588" y="610312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Requirements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1" y="854058"/>
            <a:ext cx="2066963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 err="1">
                <a:solidFill>
                  <a:srgbClr val="50B400"/>
                </a:solidFill>
                <a:ea typeface="+mj-lt"/>
                <a:cs typeface="+mj-lt"/>
              </a:rPr>
              <a:t>MovieTracker</a:t>
            </a:r>
            <a:endParaRPr lang="en-US" sz="2800" kern="0" dirty="0">
              <a:solidFill>
                <a:srgbClr val="50B400"/>
              </a:solidFill>
              <a:cs typeface="Calibri Light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9977CC-AE03-B91C-28DC-1DA829FCD960}"/>
              </a:ext>
            </a:extLst>
          </p:cNvPr>
          <p:cNvSpPr txBox="1"/>
          <p:nvPr/>
        </p:nvSpPr>
        <p:spPr>
          <a:xfrm>
            <a:off x="6400800" y="4429114"/>
            <a:ext cx="576973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Ver informação da </a:t>
            </a:r>
            <a:r>
              <a:rPr lang="en-US" sz="2000" dirty="0" err="1">
                <a:latin typeface="+mj-lt"/>
              </a:rPr>
              <a:t>série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latin typeface="+mj-lt"/>
              </a:rPr>
              <a:t>Procurar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pelo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estilo</a:t>
            </a:r>
            <a:r>
              <a:rPr lang="en-US" sz="2000" dirty="0">
                <a:latin typeface="+mj-lt"/>
              </a:rPr>
              <a:t>/ </a:t>
            </a:r>
            <a:r>
              <a:rPr lang="en-US" sz="2000" dirty="0" err="1">
                <a:latin typeface="+mj-lt"/>
              </a:rPr>
              <a:t>genero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 err="1">
                <a:latin typeface="+mj-lt"/>
              </a:rPr>
              <a:t>Procurar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datas</a:t>
            </a:r>
            <a:r>
              <a:rPr lang="en-US" sz="2000" dirty="0">
                <a:latin typeface="+mj-lt"/>
              </a:rPr>
              <a:t> de </a:t>
            </a:r>
            <a:r>
              <a:rPr lang="en-US" sz="2000" dirty="0" err="1">
                <a:latin typeface="+mj-lt"/>
              </a:rPr>
              <a:t>lançamento</a:t>
            </a:r>
            <a:r>
              <a:rPr lang="en-US" sz="2000" dirty="0">
                <a:latin typeface="+mj-lt"/>
              </a:rPr>
              <a:t>;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000" dirty="0">
                <a:latin typeface="+mj-lt"/>
              </a:rPr>
              <a:t>Deve </a:t>
            </a:r>
            <a:r>
              <a:rPr lang="en-US" sz="2000" dirty="0" err="1">
                <a:latin typeface="+mj-lt"/>
              </a:rPr>
              <a:t>permitir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comentar</a:t>
            </a:r>
            <a:r>
              <a:rPr lang="en-US" sz="2000" dirty="0">
                <a:latin typeface="+mj-lt"/>
              </a:rPr>
              <a:t> e </a:t>
            </a:r>
            <a:r>
              <a:rPr lang="en-US" sz="2000" dirty="0" err="1">
                <a:latin typeface="+mj-lt"/>
              </a:rPr>
              <a:t>avaliar</a:t>
            </a:r>
            <a:r>
              <a:rPr lang="en-US" sz="2000" dirty="0">
                <a:latin typeface="+mj-lt"/>
              </a:rPr>
              <a:t> a </a:t>
            </a:r>
            <a:r>
              <a:rPr lang="en-US" sz="2000" dirty="0" err="1">
                <a:latin typeface="+mj-lt"/>
              </a:rPr>
              <a:t>série</a:t>
            </a:r>
            <a:r>
              <a:rPr lang="en-US" sz="2000" dirty="0">
                <a:latin typeface="+mj-lt"/>
              </a:rPr>
              <a:t> em causa.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310140" y="2560291"/>
            <a:ext cx="3652932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Papel</a:t>
            </a:r>
            <a:r>
              <a:rPr lang="en-US" sz="2000" dirty="0">
                <a:latin typeface="+mj-lt"/>
              </a:rPr>
              <a:t> e digital (</a:t>
            </a:r>
            <a:r>
              <a:rPr lang="en-US" sz="2000" dirty="0" err="1">
                <a:latin typeface="+mj-lt"/>
              </a:rPr>
              <a:t>figma</a:t>
            </a:r>
            <a:r>
              <a:rPr lang="en-US" sz="2000" dirty="0">
                <a:latin typeface="+mj-lt"/>
              </a:rPr>
              <a:t>)</a:t>
            </a:r>
            <a:endParaRPr lang="pt-PT" sz="2000" dirty="0">
              <a:latin typeface="+mj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Utilizar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vários</a:t>
            </a:r>
            <a:r>
              <a:rPr lang="en-US" sz="2000" dirty="0">
                <a:latin typeface="+mj-lt"/>
              </a:rPr>
              <a:t> testers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/>
              <a:t>Next </a:t>
            </a:r>
            <a:r>
              <a:rPr lang="pt-PT" b="1" dirty="0"/>
              <a:t>steps</a:t>
            </a:r>
            <a:endParaRPr lang="en-US" b="1" dirty="0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983526"/>
            <a:ext cx="11128057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 err="1">
                <a:solidFill>
                  <a:srgbClr val="50B400"/>
                </a:solidFill>
              </a:rPr>
              <a:t>MovieTracker</a:t>
            </a:r>
            <a:endParaRPr lang="en-US" sz="2800" b="0" kern="0" dirty="0">
              <a:ea typeface="+mj-lt"/>
              <a:cs typeface="+mj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 bwMode="auto">
          <a:xfrm>
            <a:off x="6238450" y="3439404"/>
            <a:ext cx="1652552" cy="2557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50" y="209652"/>
            <a:ext cx="5330281" cy="3012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 dirty="0">
                <a:latin typeface="+mj-lt"/>
              </a:rPr>
              <a:t>HCI 2020 - 2021</a:t>
            </a:r>
          </a:p>
        </p:txBody>
      </p:sp>
      <p:pic>
        <p:nvPicPr>
          <p:cNvPr id="10" name="Google Shape;313;p31"/>
          <p:cNvPicPr preferRelativeResize="0"/>
          <p:nvPr/>
        </p:nvPicPr>
        <p:blipFill rotWithShape="1">
          <a:blip r:embed="rId4">
            <a:alphaModFix/>
          </a:blip>
          <a:srcRect l="39993" t="14763" r="40009" b="14967"/>
          <a:stretch/>
        </p:blipFill>
        <p:spPr>
          <a:xfrm>
            <a:off x="4067358" y="2176010"/>
            <a:ext cx="1789061" cy="39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16;p38"/>
          <p:cNvPicPr preferRelativeResize="0"/>
          <p:nvPr/>
        </p:nvPicPr>
        <p:blipFill rotWithShape="1">
          <a:blip r:embed="rId5">
            <a:alphaModFix/>
          </a:blip>
          <a:srcRect r="-1450"/>
          <a:stretch/>
        </p:blipFill>
        <p:spPr>
          <a:xfrm>
            <a:off x="7910689" y="3356939"/>
            <a:ext cx="3840477" cy="2640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08D8FBAAC9E2469ABC075BBCCE17D5" ma:contentTypeVersion="15" ma:contentTypeDescription="Create a new document." ma:contentTypeScope="" ma:versionID="76951d345348a227a860a83899ebbd18">
  <xsd:schema xmlns:xsd="http://www.w3.org/2001/XMLSchema" xmlns:xs="http://www.w3.org/2001/XMLSchema" xmlns:p="http://schemas.microsoft.com/office/2006/metadata/properties" xmlns:ns3="22ce7702-4bdc-428c-9e0c-f044bfee16b4" xmlns:ns4="bb7adc52-52fa-473f-a73f-724527e38f53" targetNamespace="http://schemas.microsoft.com/office/2006/metadata/properties" ma:root="true" ma:fieldsID="150b4bd308f01739671fcd440886a725" ns3:_="" ns4:_="">
    <xsd:import namespace="22ce7702-4bdc-428c-9e0c-f044bfee16b4"/>
    <xsd:import namespace="bb7adc52-52fa-473f-a73f-724527e38f5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ce7702-4bdc-428c-9e0c-f044bfee16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7adc52-52fa-473f-a73f-724527e38f5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ce7702-4bdc-428c-9e0c-f044bfee16b4" xsi:nil="true"/>
  </documentManagement>
</p:properties>
</file>

<file path=customXml/itemProps1.xml><?xml version="1.0" encoding="utf-8"?>
<ds:datastoreItem xmlns:ds="http://schemas.openxmlformats.org/officeDocument/2006/customXml" ds:itemID="{3FCC35F9-2090-4CBA-A708-F815B5ACBA94}">
  <ds:schemaRefs>
    <ds:schemaRef ds:uri="22ce7702-4bdc-428c-9e0c-f044bfee16b4"/>
    <ds:schemaRef ds:uri="bb7adc52-52fa-473f-a73f-724527e38f5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2E61790-BE02-4F42-A9B2-A1063AA01D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164197-943C-4B37-AAC0-8A912A302A16}">
  <ds:schemaRefs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22ce7702-4bdc-428c-9e0c-f044bfee16b4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bb7adc52-52fa-473f-a73f-724527e38f5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595</Words>
  <Application>Microsoft Office PowerPoint</Application>
  <PresentationFormat>Ecrã Panorâmico</PresentationFormat>
  <Paragraphs>90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lastModifiedBy>Rafael Amorim</cp:lastModifiedBy>
  <cp:revision>53</cp:revision>
  <dcterms:created xsi:type="dcterms:W3CDTF">2019-11-05T20:34:05Z</dcterms:created>
  <dcterms:modified xsi:type="dcterms:W3CDTF">2023-03-29T23:50:03Z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0x0101009408D8FBAAC9E2469ABC075BBCCE17D5</vt:lpwstr>
  </property>
</Properties>
</file>

<file path=docProps/thumbnail.jpeg>
</file>